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57813"/>
          </a:xfrm>
          <a:prstGeom prst="rect">
            <a:avLst/>
          </a:prstGeom>
        </p:spPr>
      </p:pic>
      <p:sp>
        <p:nvSpPr>
          <p:cNvPr id="3" name="Text 0"/>
          <p:cNvSpPr/>
          <p:nvPr/>
        </p:nvSpPr>
        <p:spPr>
          <a:xfrm>
            <a:off x="142875" y="-342900"/>
            <a:ext cx="8858250" cy="1543050"/>
          </a:xfrm>
          <a:prstGeom prst="rect">
            <a:avLst/>
          </a:prstGeom>
          <a:noFill/>
          <a:ln/>
        </p:spPr>
        <p:txBody>
          <a:bodyPr wrap="square" lIns="0" tIns="0" rIns="0" bIns="0" rtlCol="0" anchor="ctr">
            <a:spAutoFit/>
          </a:bodyPr>
          <a:lstStyle/>
          <a:p>
            <a:pPr algn="ctr" indent="0" marL="0">
              <a:buNone/>
            </a:pPr>
            <a:r>
              <a:rPr lang="en-US" sz="4050" b="1" dirty="0">
                <a:solidFill>
                  <a:srgbClr val="FF7E00"/>
                </a:solidFill>
                <a:latin typeface="Noto Sans" pitchFamily="34" charset="0"/>
                <a:ea typeface="Noto Sans" pitchFamily="34" charset="-122"/>
                <a:cs typeface="Noto Sans" pitchFamily="34" charset="-120"/>
              </a:rPr>
              <a:t>Bases de Données Vectorielles et RAG</a:t>
            </a:r>
            <a:endParaRPr lang="en-US" sz="4050" dirty="0"/>
          </a:p>
        </p:txBody>
      </p:sp>
      <p:sp>
        <p:nvSpPr>
          <p:cNvPr id="4" name="Text 1"/>
          <p:cNvSpPr/>
          <p:nvPr/>
        </p:nvSpPr>
        <p:spPr>
          <a:xfrm>
            <a:off x="1876909" y="1143000"/>
            <a:ext cx="5390155" cy="385763"/>
          </a:xfrm>
          <a:prstGeom prst="rect">
            <a:avLst/>
          </a:prstGeom>
          <a:noFill/>
          <a:ln/>
        </p:spPr>
        <p:txBody>
          <a:bodyPr wrap="none" lIns="0" tIns="0" rIns="0" bIns="0" rtlCol="0" anchor="ctr">
            <a:spAutoFit/>
          </a:bodyPr>
          <a:lstStyle/>
          <a:p>
            <a:pPr algn="ctr" indent="0" marL="0">
              <a:buNone/>
            </a:pPr>
            <a:r>
              <a:rPr lang="en-US" sz="2025" b="1" dirty="0">
                <a:solidFill>
                  <a:srgbClr val="FFFFFF">
                    <a:alpha val="90000"/>
                  </a:srgbClr>
                </a:solidFill>
                <a:latin typeface="Noto Sans" pitchFamily="34" charset="0"/>
                <a:ea typeface="Noto Sans" pitchFamily="34" charset="-122"/>
                <a:cs typeface="Noto Sans" pitchFamily="34" charset="-120"/>
              </a:rPr>
              <a:t>Enrichir l'IA avec des Connaissances Locales</a:t>
            </a:r>
            <a:endParaRPr lang="en-US" sz="2025" dirty="0"/>
          </a:p>
        </p:txBody>
      </p:sp>
      <p:sp>
        <p:nvSpPr>
          <p:cNvPr id="5" name="Text 2"/>
          <p:cNvSpPr/>
          <p:nvPr/>
        </p:nvSpPr>
        <p:spPr>
          <a:xfrm>
            <a:off x="2268029" y="1743075"/>
            <a:ext cx="4607914" cy="257175"/>
          </a:xfrm>
          <a:prstGeom prst="rect">
            <a:avLst/>
          </a:prstGeom>
          <a:noFill/>
          <a:ln/>
        </p:spPr>
        <p:txBody>
          <a:bodyPr wrap="none" lIns="0" tIns="0" rIns="0" bIns="0" rtlCol="0" anchor="ctr">
            <a:spAutoFit/>
          </a:bodyPr>
          <a:lstStyle/>
          <a:p>
            <a:pPr algn="ctr" indent="0" marL="0">
              <a:buNone/>
            </a:pPr>
            <a:r>
              <a:rPr lang="en-US" sz="1350" dirty="0">
                <a:solidFill>
                  <a:srgbClr val="FFFFFF">
                    <a:alpha val="80000"/>
                  </a:srgbClr>
                </a:solidFill>
                <a:latin typeface="Noto Sans" pitchFamily="34" charset="0"/>
                <a:ea typeface="Noto Sans" pitchFamily="34" charset="-122"/>
                <a:cs typeface="Noto Sans" pitchFamily="34" charset="-120"/>
              </a:rPr>
              <a:t>Module 6 - Séminaire sur l'Intelligence Artificielle au Togo</a:t>
            </a:r>
            <a:endParaRPr lang="en-US" sz="1350" dirty="0"/>
          </a:p>
        </p:txBody>
      </p:sp>
      <p:pic>
        <p:nvPicPr>
          <p:cNvPr id="6" name="Image 1" descr="preencoded.png">    </p:cNvPr>
          <p:cNvPicPr>
            <a:picLocks noChangeAspect="1"/>
          </p:cNvPicPr>
          <p:nvPr/>
        </p:nvPicPr>
        <p:blipFill>
          <a:blip r:embed="rId2"/>
          <a:stretch>
            <a:fillRect/>
          </a:stretch>
        </p:blipFill>
        <p:spPr>
          <a:xfrm>
            <a:off x="2428875" y="2357438"/>
            <a:ext cx="4286250" cy="2143125"/>
          </a:xfrm>
          <a:prstGeom prst="rect">
            <a:avLst/>
          </a:prstGeom>
        </p:spPr>
      </p:pic>
      <p:sp>
        <p:nvSpPr>
          <p:cNvPr id="7" name="Text 3"/>
          <p:cNvSpPr/>
          <p:nvPr/>
        </p:nvSpPr>
        <p:spPr>
          <a:xfrm>
            <a:off x="285750" y="4975622"/>
            <a:ext cx="960806" cy="192881"/>
          </a:xfrm>
          <a:prstGeom prst="rect">
            <a:avLst/>
          </a:prstGeom>
          <a:noFill/>
          <a:ln/>
        </p:spPr>
        <p:txBody>
          <a:bodyPr wrap="none" lIns="0" tIns="0" rIns="0" bIns="0" rtlCol="0" anchor="ctr">
            <a:spAutoFit/>
          </a:bodyPr>
          <a:lstStyle/>
          <a:p>
            <a:pPr indent="0" marL="0">
              <a:buNone/>
            </a:pPr>
            <a:r>
              <a:rPr lang="en-US" sz="942" dirty="0">
                <a:solidFill>
                  <a:srgbClr val="FFFFFF">
                    <a:alpha val="70000"/>
                  </a:srgbClr>
                </a:solidFill>
                <a:latin typeface="Noto Sans" pitchFamily="34" charset="0"/>
                <a:ea typeface="Noto Sans" pitchFamily="34" charset="-122"/>
                <a:cs typeface="Noto Sans" pitchFamily="34" charset="-120"/>
              </a:rPr>
              <a:t>Novembre 2025</a:t>
            </a:r>
            <a:endParaRPr lang="en-US" sz="942" dirty="0"/>
          </a:p>
        </p:txBody>
      </p:sp>
      <p:sp>
        <p:nvSpPr>
          <p:cNvPr id="8" name="Text 4"/>
          <p:cNvSpPr/>
          <p:nvPr/>
        </p:nvSpPr>
        <p:spPr>
          <a:xfrm>
            <a:off x="7689242" y="4975622"/>
            <a:ext cx="1169008" cy="192881"/>
          </a:xfrm>
          <a:prstGeom prst="rect">
            <a:avLst/>
          </a:prstGeom>
          <a:noFill/>
          <a:ln/>
        </p:spPr>
        <p:txBody>
          <a:bodyPr wrap="none" lIns="0" tIns="0" rIns="0" bIns="0" rtlCol="0" anchor="ctr">
            <a:spAutoFit/>
          </a:bodyPr>
          <a:lstStyle/>
          <a:p>
            <a:pPr indent="0" marL="0">
              <a:buNone/>
            </a:pPr>
            <a:r>
              <a:rPr lang="en-US" sz="942" dirty="0">
                <a:solidFill>
                  <a:srgbClr val="FFFFFF">
                    <a:alpha val="70000"/>
                  </a:srgbClr>
                </a:solidFill>
                <a:latin typeface="Noto Sans" pitchFamily="34" charset="0"/>
                <a:ea typeface="Noto Sans" pitchFamily="34" charset="-122"/>
                <a:cs typeface="Noto Sans" pitchFamily="34" charset="-120"/>
              </a:rPr>
              <a:t>Séminaire IA - Togo</a:t>
            </a:r>
            <a:endParaRPr lang="en-US" sz="94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2213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Récapitulatif du Module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Points Clés à Retenir</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bases de données vectorielles et le RAG représentent une avancée majeure pour les applications d'IA, permettant d'améliorer la pertinence et la fiabilité des réponses générées par les LLMs.</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Concepts Fondamentaux</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9151" y="3178969"/>
            <a:ext cx="87511" cy="100013"/>
          </a:xfrm>
          <a:prstGeom prst="rect">
            <a:avLst/>
          </a:prstGeom>
        </p:spPr>
      </p:pic>
      <p:sp>
        <p:nvSpPr>
          <p:cNvPr id="10" name="Text 6"/>
          <p:cNvSpPr/>
          <p:nvPr/>
        </p:nvSpPr>
        <p:spPr>
          <a:xfrm>
            <a:off x="607219" y="3121819"/>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Les embeddings transforment le texte en vecteurs pour capturer le sens </a:t>
            </a:r>
            <a:endParaRPr lang="en-US" sz="942" dirty="0"/>
          </a:p>
        </p:txBody>
      </p:sp>
      <p:sp>
        <p:nvSpPr>
          <p:cNvPr id="11" name="Shape 7"/>
          <p:cNvSpPr/>
          <p:nvPr/>
        </p:nvSpPr>
        <p:spPr>
          <a:xfrm>
            <a:off x="285750" y="361473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49151" y="3671888"/>
            <a:ext cx="87511" cy="100013"/>
          </a:xfrm>
          <a:prstGeom prst="rect">
            <a:avLst/>
          </a:prstGeom>
        </p:spPr>
      </p:pic>
      <p:sp>
        <p:nvSpPr>
          <p:cNvPr id="13" name="Text 8"/>
          <p:cNvSpPr/>
          <p:nvPr/>
        </p:nvSpPr>
        <p:spPr>
          <a:xfrm>
            <a:off x="607219" y="3614738"/>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Les bases vectorielles stockent et recherchent par similarité sémantique </a:t>
            </a:r>
            <a:endParaRPr lang="en-US" sz="942" dirty="0"/>
          </a:p>
        </p:txBody>
      </p:sp>
      <p:sp>
        <p:nvSpPr>
          <p:cNvPr id="14" name="Shape 9"/>
          <p:cNvSpPr/>
          <p:nvPr/>
        </p:nvSpPr>
        <p:spPr>
          <a:xfrm>
            <a:off x="285750" y="410765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4164806"/>
            <a:ext cx="100013" cy="100013"/>
          </a:xfrm>
          <a:prstGeom prst="rect">
            <a:avLst/>
          </a:prstGeom>
        </p:spPr>
      </p:pic>
      <p:sp>
        <p:nvSpPr>
          <p:cNvPr id="16" name="Text 10"/>
          <p:cNvSpPr/>
          <p:nvPr/>
        </p:nvSpPr>
        <p:spPr>
          <a:xfrm>
            <a:off x="607219" y="4107656"/>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Le RAG combine recherche documentaire et génération de texte </a:t>
            </a:r>
            <a:endParaRPr lang="en-US" sz="942" dirty="0"/>
          </a:p>
        </p:txBody>
      </p:sp>
      <p:sp>
        <p:nvSpPr>
          <p:cNvPr id="17" name="Shape 11"/>
          <p:cNvSpPr/>
          <p:nvPr/>
        </p:nvSpPr>
        <p:spPr>
          <a:xfrm>
            <a:off x="285750" y="460057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55402" y="4657725"/>
            <a:ext cx="75009" cy="100013"/>
          </a:xfrm>
          <a:prstGeom prst="rect">
            <a:avLst/>
          </a:prstGeom>
        </p:spPr>
      </p:pic>
      <p:sp>
        <p:nvSpPr>
          <p:cNvPr id="19" name="Text 12"/>
          <p:cNvSpPr/>
          <p:nvPr/>
        </p:nvSpPr>
        <p:spPr>
          <a:xfrm>
            <a:off x="607219" y="4600575"/>
            <a:ext cx="3175620"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Applications multiples adaptées au contexte togolais </a:t>
            </a:r>
            <a:endParaRPr lang="en-US" sz="942" dirty="0"/>
          </a:p>
        </p:txBody>
      </p:sp>
      <p:sp>
        <p:nvSpPr>
          <p:cNvPr id="20" name="Shape 13"/>
          <p:cNvSpPr/>
          <p:nvPr/>
        </p:nvSpPr>
        <p:spPr>
          <a:xfrm>
            <a:off x="4679156" y="1510903"/>
            <a:ext cx="4179094" cy="2857500"/>
          </a:xfrm>
          <a:prstGeom prst="rect">
            <a:avLst/>
          </a:prstGeom>
          <a:solidFill>
            <a:srgbClr val="FFFFFF">
              <a:alpha val="10000"/>
            </a:srgbClr>
          </a:solidFill>
          <a:ln/>
        </p:spPr>
      </p:sp>
      <p:pic>
        <p:nvPicPr>
          <p:cNvPr id="21" name="Image 5" descr="preencoded.png">    </p:cNvPr>
          <p:cNvPicPr>
            <a:picLocks noChangeAspect="1"/>
          </p:cNvPicPr>
          <p:nvPr/>
        </p:nvPicPr>
        <p:blipFill>
          <a:blip r:embed="rId6"/>
          <a:stretch>
            <a:fillRect/>
          </a:stretch>
        </p:blipFill>
        <p:spPr>
          <a:xfrm>
            <a:off x="4822031" y="1653778"/>
            <a:ext cx="3893344" cy="2571750"/>
          </a:xfrm>
          <a:prstGeom prst="rect">
            <a:avLst/>
          </a:prstGeom>
        </p:spPr>
      </p:pic>
      <p:sp>
        <p:nvSpPr>
          <p:cNvPr id="22" name="Text 14"/>
          <p:cNvSpPr/>
          <p:nvPr/>
        </p:nvSpPr>
        <p:spPr>
          <a:xfrm>
            <a:off x="285750" y="531495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3" name="Text 15"/>
          <p:cNvSpPr/>
          <p:nvPr/>
        </p:nvSpPr>
        <p:spPr>
          <a:xfrm>
            <a:off x="7955152" y="5314950"/>
            <a:ext cx="903098"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6 - 10/10</a:t>
            </a:r>
            <a:endParaRPr lang="en-US" sz="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22169"/>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Introduction aux Bases de Données Vectorielles</a:t>
            </a:r>
            <a:endParaRPr lang="en-US" sz="2025" dirty="0"/>
          </a:p>
        </p:txBody>
      </p:sp>
      <p:sp>
        <p:nvSpPr>
          <p:cNvPr id="4" name="Shape 1"/>
          <p:cNvSpPr/>
          <p:nvPr/>
        </p:nvSpPr>
        <p:spPr>
          <a:xfrm>
            <a:off x="285750" y="957263"/>
            <a:ext cx="4179094" cy="1850231"/>
          </a:xfrm>
          <a:prstGeom prst="rect">
            <a:avLst/>
          </a:prstGeom>
          <a:solidFill>
            <a:srgbClr val="FFFFFF">
              <a:alpha val="10000"/>
            </a:srgbClr>
          </a:solidFill>
          <a:ln/>
        </p:spPr>
      </p:sp>
      <p:sp>
        <p:nvSpPr>
          <p:cNvPr id="5" name="Text 2"/>
          <p:cNvSpPr/>
          <p:nvPr/>
        </p:nvSpPr>
        <p:spPr>
          <a:xfrm>
            <a:off x="428625" y="1100138"/>
            <a:ext cx="3893344" cy="600075"/>
          </a:xfrm>
          <a:prstGeom prst="rect">
            <a:avLst/>
          </a:prstGeom>
          <a:noFill/>
          <a:ln/>
        </p:spPr>
        <p:txBody>
          <a:bodyPr wrap="squar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qu'une Base de Données Vectorielle?</a:t>
            </a:r>
            <a:endParaRPr lang="en-US" sz="1575" dirty="0"/>
          </a:p>
        </p:txBody>
      </p:sp>
      <p:sp>
        <p:nvSpPr>
          <p:cNvPr id="6" name="Text 3"/>
          <p:cNvSpPr/>
          <p:nvPr/>
        </p:nvSpPr>
        <p:spPr>
          <a:xfrm>
            <a:off x="428625" y="1807369"/>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Une base de données qui stocke et indexe des données sous forme de vecteurs numériques, permettant des recherches basées sur la similarité sémantique plutôt que sur des correspondances exactes.</a:t>
            </a:r>
            <a:endParaRPr lang="en-US" sz="1046" dirty="0"/>
          </a:p>
        </p:txBody>
      </p:sp>
      <p:sp>
        <p:nvSpPr>
          <p:cNvPr id="7" name="Text 4"/>
          <p:cNvSpPr/>
          <p:nvPr/>
        </p:nvSpPr>
        <p:spPr>
          <a:xfrm>
            <a:off x="285750" y="3021806"/>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Caractéristiques Principales</a:t>
            </a:r>
            <a:endParaRPr lang="en-US" sz="1350" dirty="0"/>
          </a:p>
        </p:txBody>
      </p:sp>
      <p:sp>
        <p:nvSpPr>
          <p:cNvPr id="8" name="Shape 5"/>
          <p:cNvSpPr/>
          <p:nvPr/>
        </p:nvSpPr>
        <p:spPr>
          <a:xfrm>
            <a:off x="285750" y="3421856"/>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9151" y="3479006"/>
            <a:ext cx="87511" cy="100013"/>
          </a:xfrm>
          <a:prstGeom prst="rect">
            <a:avLst/>
          </a:prstGeom>
        </p:spPr>
      </p:pic>
      <p:sp>
        <p:nvSpPr>
          <p:cNvPr id="10" name="Text 6"/>
          <p:cNvSpPr/>
          <p:nvPr/>
        </p:nvSpPr>
        <p:spPr>
          <a:xfrm>
            <a:off x="607219" y="3421856"/>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Stockage de données sous forme de vecteurs multidimensionnels </a:t>
            </a:r>
            <a:endParaRPr lang="en-US" sz="942" dirty="0"/>
          </a:p>
        </p:txBody>
      </p:sp>
      <p:sp>
        <p:nvSpPr>
          <p:cNvPr id="11" name="Shape 7"/>
          <p:cNvSpPr/>
          <p:nvPr/>
        </p:nvSpPr>
        <p:spPr>
          <a:xfrm>
            <a:off x="285750" y="3914775"/>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42900" y="3971925"/>
            <a:ext cx="100013" cy="100013"/>
          </a:xfrm>
          <a:prstGeom prst="rect">
            <a:avLst/>
          </a:prstGeom>
        </p:spPr>
      </p:pic>
      <p:sp>
        <p:nvSpPr>
          <p:cNvPr id="13" name="Text 8"/>
          <p:cNvSpPr/>
          <p:nvPr/>
        </p:nvSpPr>
        <p:spPr>
          <a:xfrm>
            <a:off x="607219" y="3914775"/>
            <a:ext cx="379464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Recherche par similarité plutôt que par correspondance exacte </a:t>
            </a:r>
            <a:endParaRPr lang="en-US" sz="942" dirty="0"/>
          </a:p>
        </p:txBody>
      </p:sp>
      <p:sp>
        <p:nvSpPr>
          <p:cNvPr id="14" name="Shape 9"/>
          <p:cNvSpPr/>
          <p:nvPr/>
        </p:nvSpPr>
        <p:spPr>
          <a:xfrm>
            <a:off x="285750" y="4236244"/>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36649" y="4293394"/>
            <a:ext cx="112514" cy="100013"/>
          </a:xfrm>
          <a:prstGeom prst="rect">
            <a:avLst/>
          </a:prstGeom>
        </p:spPr>
      </p:pic>
      <p:sp>
        <p:nvSpPr>
          <p:cNvPr id="16" name="Text 10"/>
          <p:cNvSpPr/>
          <p:nvPr/>
        </p:nvSpPr>
        <p:spPr>
          <a:xfrm>
            <a:off x="607219" y="4236244"/>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Performances élevées pour les recherches dans de grands ensembles de données </a:t>
            </a:r>
            <a:endParaRPr lang="en-US" sz="942" dirty="0"/>
          </a:p>
        </p:txBody>
      </p:sp>
      <p:sp>
        <p:nvSpPr>
          <p:cNvPr id="17" name="Shape 11"/>
          <p:cNvSpPr/>
          <p:nvPr/>
        </p:nvSpPr>
        <p:spPr>
          <a:xfrm>
            <a:off x="285750" y="4729163"/>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0398" y="4786313"/>
            <a:ext cx="125016" cy="100013"/>
          </a:xfrm>
          <a:prstGeom prst="rect">
            <a:avLst/>
          </a:prstGeom>
        </p:spPr>
      </p:pic>
      <p:sp>
        <p:nvSpPr>
          <p:cNvPr id="19" name="Text 12"/>
          <p:cNvSpPr/>
          <p:nvPr/>
        </p:nvSpPr>
        <p:spPr>
          <a:xfrm>
            <a:off x="607219" y="4729163"/>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Idéal pour les données textuelles multilingues, y compris les langues togolaises </a:t>
            </a:r>
            <a:endParaRPr lang="en-US" sz="942" dirty="0"/>
          </a:p>
        </p:txBody>
      </p:sp>
      <p:sp>
        <p:nvSpPr>
          <p:cNvPr id="20" name="Shape 13"/>
          <p:cNvSpPr/>
          <p:nvPr/>
        </p:nvSpPr>
        <p:spPr>
          <a:xfrm>
            <a:off x="4679156" y="1660922"/>
            <a:ext cx="4179094" cy="2857500"/>
          </a:xfrm>
          <a:prstGeom prst="rect">
            <a:avLst/>
          </a:prstGeom>
          <a:solidFill>
            <a:srgbClr val="FFFFFF">
              <a:alpha val="10000"/>
            </a:srgbClr>
          </a:solidFill>
          <a:ln/>
        </p:spPr>
      </p:sp>
      <p:sp>
        <p:nvSpPr>
          <p:cNvPr id="21" name="Text 14"/>
          <p:cNvSpPr/>
          <p:nvPr/>
        </p:nvSpPr>
        <p:spPr>
          <a:xfrm>
            <a:off x="285750" y="5614988"/>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2" name="Text 15"/>
          <p:cNvSpPr/>
          <p:nvPr/>
        </p:nvSpPr>
        <p:spPr>
          <a:xfrm>
            <a:off x="8020534" y="5614988"/>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6 - 2/10</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7923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Embeddings: Le Fondement des Bases Vectorielles</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qu'un Embedding?</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Un embedding est une représentation numérique d'un élément (texte, image, son) sous forme de vecteur dans un espace multidimensionnel, où la proximité des vecteurs reflète la similarité sémantique.</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Caractéristiques des Embeddings</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2900" y="3178969"/>
            <a:ext cx="100013" cy="100013"/>
          </a:xfrm>
          <a:prstGeom prst="rect">
            <a:avLst/>
          </a:prstGeom>
        </p:spPr>
      </p:pic>
      <p:sp>
        <p:nvSpPr>
          <p:cNvPr id="10" name="Text 6"/>
          <p:cNvSpPr/>
          <p:nvPr/>
        </p:nvSpPr>
        <p:spPr>
          <a:xfrm>
            <a:off x="607219" y="3121819"/>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Vecteurs de nombres à virgule flottante (ex: 768 ou 1536 dimensions) </a:t>
            </a:r>
            <a:endParaRPr lang="en-US" sz="942" dirty="0"/>
          </a:p>
        </p:txBody>
      </p:sp>
      <p:sp>
        <p:nvSpPr>
          <p:cNvPr id="11" name="Shape 7"/>
          <p:cNvSpPr/>
          <p:nvPr/>
        </p:nvSpPr>
        <p:spPr>
          <a:xfrm>
            <a:off x="285750" y="361473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36649" y="3671888"/>
            <a:ext cx="112514" cy="100013"/>
          </a:xfrm>
          <a:prstGeom prst="rect">
            <a:avLst/>
          </a:prstGeom>
        </p:spPr>
      </p:pic>
      <p:sp>
        <p:nvSpPr>
          <p:cNvPr id="13" name="Text 8"/>
          <p:cNvSpPr/>
          <p:nvPr/>
        </p:nvSpPr>
        <p:spPr>
          <a:xfrm>
            <a:off x="607219" y="3614738"/>
            <a:ext cx="3807870"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Capturent le sens et le contexte, pas seulement les mots exacts </a:t>
            </a:r>
            <a:endParaRPr lang="en-US" sz="942" dirty="0"/>
          </a:p>
        </p:txBody>
      </p:sp>
      <p:sp>
        <p:nvSpPr>
          <p:cNvPr id="14" name="Shape 9"/>
          <p:cNvSpPr/>
          <p:nvPr/>
        </p:nvSpPr>
        <p:spPr>
          <a:xfrm>
            <a:off x="285750" y="393620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3993356"/>
            <a:ext cx="100013" cy="100013"/>
          </a:xfrm>
          <a:prstGeom prst="rect">
            <a:avLst/>
          </a:prstGeom>
        </p:spPr>
      </p:pic>
      <p:sp>
        <p:nvSpPr>
          <p:cNvPr id="16" name="Text 10"/>
          <p:cNvSpPr/>
          <p:nvPr/>
        </p:nvSpPr>
        <p:spPr>
          <a:xfrm>
            <a:off x="607219" y="3936206"/>
            <a:ext cx="367607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Fonctionnent à travers les langues (français, éwé, kabyè, etc.) </a:t>
            </a:r>
            <a:endParaRPr lang="en-US" sz="942" dirty="0"/>
          </a:p>
        </p:txBody>
      </p:sp>
      <p:sp>
        <p:nvSpPr>
          <p:cNvPr id="17" name="Shape 11"/>
          <p:cNvSpPr/>
          <p:nvPr/>
        </p:nvSpPr>
        <p:spPr>
          <a:xfrm>
            <a:off x="285750" y="425767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0398" y="4314825"/>
            <a:ext cx="125016" cy="100013"/>
          </a:xfrm>
          <a:prstGeom prst="rect">
            <a:avLst/>
          </a:prstGeom>
        </p:spPr>
      </p:pic>
      <p:sp>
        <p:nvSpPr>
          <p:cNvPr id="19" name="Text 12"/>
          <p:cNvSpPr/>
          <p:nvPr/>
        </p:nvSpPr>
        <p:spPr>
          <a:xfrm>
            <a:off x="607219" y="4257675"/>
            <a:ext cx="305808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Générés par des modèles pré-entraînés spécialisés </a:t>
            </a:r>
            <a:endParaRPr lang="en-US" sz="942" dirty="0"/>
          </a:p>
        </p:txBody>
      </p:sp>
      <p:sp>
        <p:nvSpPr>
          <p:cNvPr id="20" name="Shape 13"/>
          <p:cNvSpPr/>
          <p:nvPr/>
        </p:nvSpPr>
        <p:spPr>
          <a:xfrm>
            <a:off x="4679156" y="1339453"/>
            <a:ext cx="4179094" cy="2857500"/>
          </a:xfrm>
          <a:prstGeom prst="rect">
            <a:avLst/>
          </a:prstGeom>
          <a:solidFill>
            <a:srgbClr val="FFFFFF">
              <a:alpha val="10000"/>
            </a:srgbClr>
          </a:solidFill>
          <a:ln/>
        </p:spPr>
      </p:sp>
      <p:pic>
        <p:nvPicPr>
          <p:cNvPr id="21" name="Image 5" descr="preencoded.png">    </p:cNvPr>
          <p:cNvPicPr>
            <a:picLocks noChangeAspect="1"/>
          </p:cNvPicPr>
          <p:nvPr/>
        </p:nvPicPr>
        <p:blipFill>
          <a:blip r:embed="rId6"/>
          <a:stretch>
            <a:fillRect/>
          </a:stretch>
        </p:blipFill>
        <p:spPr>
          <a:xfrm>
            <a:off x="4822031" y="1482328"/>
            <a:ext cx="3893344" cy="2571750"/>
          </a:xfrm>
          <a:prstGeom prst="rect">
            <a:avLst/>
          </a:prstGeom>
        </p:spPr>
      </p:pic>
      <p:sp>
        <p:nvSpPr>
          <p:cNvPr id="22" name="Text 14"/>
          <p:cNvSpPr/>
          <p:nvPr/>
        </p:nvSpPr>
        <p:spPr>
          <a:xfrm>
            <a:off x="285750" y="497205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3" name="Text 15"/>
          <p:cNvSpPr/>
          <p:nvPr/>
        </p:nvSpPr>
        <p:spPr>
          <a:xfrm>
            <a:off x="8020534" y="4972050"/>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6 - 3/10</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Similarité Sémantique</a:t>
            </a:r>
            <a:endParaRPr lang="en-US" sz="2025" dirty="0"/>
          </a:p>
        </p:txBody>
      </p:sp>
      <p:sp>
        <p:nvSpPr>
          <p:cNvPr id="4" name="Shape 1"/>
          <p:cNvSpPr/>
          <p:nvPr/>
        </p:nvSpPr>
        <p:spPr>
          <a:xfrm>
            <a:off x="285750" y="957263"/>
            <a:ext cx="4179094" cy="1335881"/>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Comprendre la Similarité Sémantique</a:t>
            </a:r>
            <a:endParaRPr lang="en-US" sz="1575" dirty="0"/>
          </a:p>
        </p:txBody>
      </p:sp>
      <p:sp>
        <p:nvSpPr>
          <p:cNvPr id="6" name="Text 3"/>
          <p:cNvSpPr/>
          <p:nvPr/>
        </p:nvSpPr>
        <p:spPr>
          <a:xfrm>
            <a:off x="428625" y="1507331"/>
            <a:ext cx="3893344" cy="642938"/>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La similarité sémantique mesure à quel point deux éléments (textes, images, etc.) sont proches en termes de signification, plutôt que de forme ou d'apparence.</a:t>
            </a:r>
            <a:endParaRPr lang="en-US" sz="1046" dirty="0"/>
          </a:p>
        </p:txBody>
      </p:sp>
      <p:sp>
        <p:nvSpPr>
          <p:cNvPr id="7" name="Text 4"/>
          <p:cNvSpPr/>
          <p:nvPr/>
        </p:nvSpPr>
        <p:spPr>
          <a:xfrm>
            <a:off x="285750" y="2507456"/>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Principes Clés</a:t>
            </a:r>
            <a:endParaRPr lang="en-US" sz="1350" dirty="0"/>
          </a:p>
        </p:txBody>
      </p:sp>
      <p:sp>
        <p:nvSpPr>
          <p:cNvPr id="8" name="Shape 5"/>
          <p:cNvSpPr/>
          <p:nvPr/>
        </p:nvSpPr>
        <p:spPr>
          <a:xfrm>
            <a:off x="285750" y="2907506"/>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55402" y="2964656"/>
            <a:ext cx="75009" cy="100013"/>
          </a:xfrm>
          <a:prstGeom prst="rect">
            <a:avLst/>
          </a:prstGeom>
        </p:spPr>
      </p:pic>
      <p:sp>
        <p:nvSpPr>
          <p:cNvPr id="10" name="Text 6"/>
          <p:cNvSpPr/>
          <p:nvPr/>
        </p:nvSpPr>
        <p:spPr>
          <a:xfrm>
            <a:off x="607219" y="2907506"/>
            <a:ext cx="3672474"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Mesurée par la distance entre vecteurs (cosinus, euclidienne) </a:t>
            </a:r>
            <a:endParaRPr lang="en-US" sz="942" dirty="0"/>
          </a:p>
        </p:txBody>
      </p:sp>
      <p:sp>
        <p:nvSpPr>
          <p:cNvPr id="11" name="Shape 7"/>
          <p:cNvSpPr/>
          <p:nvPr/>
        </p:nvSpPr>
        <p:spPr>
          <a:xfrm>
            <a:off x="285750" y="3228975"/>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42900" y="3286125"/>
            <a:ext cx="100013" cy="100013"/>
          </a:xfrm>
          <a:prstGeom prst="rect">
            <a:avLst/>
          </a:prstGeom>
        </p:spPr>
      </p:pic>
      <p:sp>
        <p:nvSpPr>
          <p:cNvPr id="13" name="Text 8"/>
          <p:cNvSpPr/>
          <p:nvPr/>
        </p:nvSpPr>
        <p:spPr>
          <a:xfrm>
            <a:off x="607219" y="3228975"/>
            <a:ext cx="3253280"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Capture les relations conceptuelles, pas juste lexicales </a:t>
            </a:r>
            <a:endParaRPr lang="en-US" sz="942" dirty="0"/>
          </a:p>
        </p:txBody>
      </p:sp>
      <p:sp>
        <p:nvSpPr>
          <p:cNvPr id="14" name="Shape 9"/>
          <p:cNvSpPr/>
          <p:nvPr/>
        </p:nvSpPr>
        <p:spPr>
          <a:xfrm>
            <a:off x="285750" y="3550444"/>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3607594"/>
            <a:ext cx="100013" cy="100013"/>
          </a:xfrm>
          <a:prstGeom prst="rect">
            <a:avLst/>
          </a:prstGeom>
        </p:spPr>
      </p:pic>
      <p:sp>
        <p:nvSpPr>
          <p:cNvPr id="16" name="Text 10"/>
          <p:cNvSpPr/>
          <p:nvPr/>
        </p:nvSpPr>
        <p:spPr>
          <a:xfrm>
            <a:off x="607219" y="3550444"/>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Permet de trouver des informations pertinentes même avec des termes différents </a:t>
            </a:r>
            <a:endParaRPr lang="en-US" sz="942" dirty="0"/>
          </a:p>
        </p:txBody>
      </p:sp>
      <p:sp>
        <p:nvSpPr>
          <p:cNvPr id="17" name="Shape 11"/>
          <p:cNvSpPr/>
          <p:nvPr/>
        </p:nvSpPr>
        <p:spPr>
          <a:xfrm>
            <a:off x="285750" y="4043363"/>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0398" y="4100513"/>
            <a:ext cx="125016" cy="100013"/>
          </a:xfrm>
          <a:prstGeom prst="rect">
            <a:avLst/>
          </a:prstGeom>
        </p:spPr>
      </p:pic>
      <p:sp>
        <p:nvSpPr>
          <p:cNvPr id="19" name="Text 12"/>
          <p:cNvSpPr/>
          <p:nvPr/>
        </p:nvSpPr>
        <p:spPr>
          <a:xfrm>
            <a:off x="607219" y="4043363"/>
            <a:ext cx="3842724"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Fonctionne à travers les barrières linguistiques (crucial au Togo) </a:t>
            </a:r>
            <a:endParaRPr lang="en-US" sz="942" dirty="0"/>
          </a:p>
        </p:txBody>
      </p:sp>
      <p:sp>
        <p:nvSpPr>
          <p:cNvPr id="20" name="Shape 13"/>
          <p:cNvSpPr/>
          <p:nvPr/>
        </p:nvSpPr>
        <p:spPr>
          <a:xfrm>
            <a:off x="4679156" y="1278731"/>
            <a:ext cx="4179094" cy="2857500"/>
          </a:xfrm>
          <a:prstGeom prst="rect">
            <a:avLst/>
          </a:prstGeom>
          <a:solidFill>
            <a:srgbClr val="FFFFFF">
              <a:alpha val="10000"/>
            </a:srgbClr>
          </a:solidFill>
          <a:ln/>
        </p:spPr>
      </p:sp>
      <p:pic>
        <p:nvPicPr>
          <p:cNvPr id="21" name="Image 5" descr="preencoded.png">    </p:cNvPr>
          <p:cNvPicPr>
            <a:picLocks noChangeAspect="1"/>
          </p:cNvPicPr>
          <p:nvPr/>
        </p:nvPicPr>
        <p:blipFill>
          <a:blip r:embed="rId6"/>
          <a:stretch>
            <a:fillRect/>
          </a:stretch>
        </p:blipFill>
        <p:spPr>
          <a:xfrm>
            <a:off x="4822031" y="1421606"/>
            <a:ext cx="3893344" cy="2571750"/>
          </a:xfrm>
          <a:prstGeom prst="rect">
            <a:avLst/>
          </a:prstGeom>
        </p:spPr>
      </p:pic>
      <p:sp>
        <p:nvSpPr>
          <p:cNvPr id="22" name="Text 14"/>
          <p:cNvSpPr/>
          <p:nvPr/>
        </p:nvSpPr>
        <p:spPr>
          <a:xfrm>
            <a:off x="285750" y="48648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3" name="Text 15"/>
          <p:cNvSpPr/>
          <p:nvPr/>
        </p:nvSpPr>
        <p:spPr>
          <a:xfrm>
            <a:off x="8020534" y="48648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6 - 4/10</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068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RAG: Retrieval Augmented Generation</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que le RAG?</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 RAG est une technique qui combine la génération de texte par IA avec la récupération d'informations à partir de sources externes, permettant des réponses plus précises, actualisées et vérifiables.</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Avantages du RAG</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2900" y="3178969"/>
            <a:ext cx="100013" cy="100013"/>
          </a:xfrm>
          <a:prstGeom prst="rect">
            <a:avLst/>
          </a:prstGeom>
        </p:spPr>
      </p:pic>
      <p:sp>
        <p:nvSpPr>
          <p:cNvPr id="10" name="Text 6"/>
          <p:cNvSpPr/>
          <p:nvPr/>
        </p:nvSpPr>
        <p:spPr>
          <a:xfrm>
            <a:off x="607219" y="3121819"/>
            <a:ext cx="2907004"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Réduit les hallucinations et les erreurs factuelles </a:t>
            </a:r>
            <a:endParaRPr lang="en-US" sz="942" dirty="0"/>
          </a:p>
        </p:txBody>
      </p:sp>
      <p:sp>
        <p:nvSpPr>
          <p:cNvPr id="11" name="Shape 7"/>
          <p:cNvSpPr/>
          <p:nvPr/>
        </p:nvSpPr>
        <p:spPr>
          <a:xfrm>
            <a:off x="285750" y="344328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49151" y="3500438"/>
            <a:ext cx="87511" cy="100013"/>
          </a:xfrm>
          <a:prstGeom prst="rect">
            <a:avLst/>
          </a:prstGeom>
        </p:spPr>
      </p:pic>
      <p:sp>
        <p:nvSpPr>
          <p:cNvPr id="13" name="Text 8"/>
          <p:cNvSpPr/>
          <p:nvPr/>
        </p:nvSpPr>
        <p:spPr>
          <a:xfrm>
            <a:off x="607219" y="3443288"/>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Permet d'intégrer des connaissances locales et spécifiques au Togo </a:t>
            </a:r>
            <a:endParaRPr lang="en-US" sz="942" dirty="0"/>
          </a:p>
        </p:txBody>
      </p:sp>
      <p:sp>
        <p:nvSpPr>
          <p:cNvPr id="14" name="Shape 9"/>
          <p:cNvSpPr/>
          <p:nvPr/>
        </p:nvSpPr>
        <p:spPr>
          <a:xfrm>
            <a:off x="285750" y="393620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3993356"/>
            <a:ext cx="100013" cy="100013"/>
          </a:xfrm>
          <a:prstGeom prst="rect">
            <a:avLst/>
          </a:prstGeom>
        </p:spPr>
      </p:pic>
      <p:sp>
        <p:nvSpPr>
          <p:cNvPr id="16" name="Text 10"/>
          <p:cNvSpPr/>
          <p:nvPr/>
        </p:nvSpPr>
        <p:spPr>
          <a:xfrm>
            <a:off x="607219" y="3936206"/>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Maintient les informations à jour sans réentraînement du modèle </a:t>
            </a:r>
            <a:endParaRPr lang="en-US" sz="942" dirty="0"/>
          </a:p>
        </p:txBody>
      </p:sp>
      <p:sp>
        <p:nvSpPr>
          <p:cNvPr id="17" name="Shape 11"/>
          <p:cNvSpPr/>
          <p:nvPr/>
        </p:nvSpPr>
        <p:spPr>
          <a:xfrm>
            <a:off x="285750" y="442912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42900" y="4486275"/>
            <a:ext cx="100013" cy="100013"/>
          </a:xfrm>
          <a:prstGeom prst="rect">
            <a:avLst/>
          </a:prstGeom>
        </p:spPr>
      </p:pic>
      <p:sp>
        <p:nvSpPr>
          <p:cNvPr id="19" name="Text 12"/>
          <p:cNvSpPr/>
          <p:nvPr/>
        </p:nvSpPr>
        <p:spPr>
          <a:xfrm>
            <a:off x="607219" y="4429125"/>
            <a:ext cx="3582339"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Offre une traçabilité des sources pour plus de transparence </a:t>
            </a:r>
            <a:endParaRPr lang="en-US" sz="942" dirty="0"/>
          </a:p>
        </p:txBody>
      </p:sp>
      <p:sp>
        <p:nvSpPr>
          <p:cNvPr id="20" name="Shape 13"/>
          <p:cNvSpPr/>
          <p:nvPr/>
        </p:nvSpPr>
        <p:spPr>
          <a:xfrm>
            <a:off x="4679156" y="1425178"/>
            <a:ext cx="4179094" cy="2857500"/>
          </a:xfrm>
          <a:prstGeom prst="rect">
            <a:avLst/>
          </a:prstGeom>
          <a:solidFill>
            <a:srgbClr val="FFFFFF">
              <a:alpha val="10000"/>
            </a:srgbClr>
          </a:solidFill>
          <a:ln/>
        </p:spPr>
      </p:sp>
      <p:sp>
        <p:nvSpPr>
          <p:cNvPr id="21" name="Text 14"/>
          <p:cNvSpPr/>
          <p:nvPr/>
        </p:nvSpPr>
        <p:spPr>
          <a:xfrm>
            <a:off x="285750" y="514350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2" name="Text 15"/>
          <p:cNvSpPr/>
          <p:nvPr/>
        </p:nvSpPr>
        <p:spPr>
          <a:xfrm>
            <a:off x="8020534" y="5143500"/>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6 - 5/10</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2213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Applications du RAG au Togo</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Cas d'Usage Locaux</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 RAG offre des opportunités uniques pour développer des applications IA adaptées aux besoins spécifiques du Togo, en intégrant des connaissances locales et en respectant le contexte culturel.</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Applications Pratiques</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2900" y="3178969"/>
            <a:ext cx="100013" cy="100013"/>
          </a:xfrm>
          <a:prstGeom prst="rect">
            <a:avLst/>
          </a:prstGeom>
        </p:spPr>
      </p:pic>
      <p:sp>
        <p:nvSpPr>
          <p:cNvPr id="10" name="Text 6"/>
          <p:cNvSpPr/>
          <p:nvPr/>
        </p:nvSpPr>
        <p:spPr>
          <a:xfrm>
            <a:off x="607219" y="3121819"/>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Assistants agricoles avec connaissances des cultures et conditions locales </a:t>
            </a:r>
            <a:endParaRPr lang="en-US" sz="942" dirty="0"/>
          </a:p>
        </p:txBody>
      </p:sp>
      <p:sp>
        <p:nvSpPr>
          <p:cNvPr id="11" name="Shape 7"/>
          <p:cNvSpPr/>
          <p:nvPr/>
        </p:nvSpPr>
        <p:spPr>
          <a:xfrm>
            <a:off x="285750" y="361473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36649" y="3671888"/>
            <a:ext cx="112514" cy="100013"/>
          </a:xfrm>
          <a:prstGeom prst="rect">
            <a:avLst/>
          </a:prstGeom>
        </p:spPr>
      </p:pic>
      <p:sp>
        <p:nvSpPr>
          <p:cNvPr id="13" name="Text 8"/>
          <p:cNvSpPr/>
          <p:nvPr/>
        </p:nvSpPr>
        <p:spPr>
          <a:xfrm>
            <a:off x="607219" y="3614738"/>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Systèmes de santé intégrant pratiques médicales modernes et traditionnelles </a:t>
            </a:r>
            <a:endParaRPr lang="en-US" sz="942" dirty="0"/>
          </a:p>
        </p:txBody>
      </p:sp>
      <p:sp>
        <p:nvSpPr>
          <p:cNvPr id="14" name="Shape 9"/>
          <p:cNvSpPr/>
          <p:nvPr/>
        </p:nvSpPr>
        <p:spPr>
          <a:xfrm>
            <a:off x="285750" y="410765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30398" y="4164806"/>
            <a:ext cx="125016" cy="100013"/>
          </a:xfrm>
          <a:prstGeom prst="rect">
            <a:avLst/>
          </a:prstGeom>
        </p:spPr>
      </p:pic>
      <p:sp>
        <p:nvSpPr>
          <p:cNvPr id="16" name="Text 10"/>
          <p:cNvSpPr/>
          <p:nvPr/>
        </p:nvSpPr>
        <p:spPr>
          <a:xfrm>
            <a:off x="607219" y="4107656"/>
            <a:ext cx="3325806"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Outils éducatifs multilingues (français, éwé, kabyè, etc.) </a:t>
            </a:r>
            <a:endParaRPr lang="en-US" sz="942" dirty="0"/>
          </a:p>
        </p:txBody>
      </p:sp>
      <p:sp>
        <p:nvSpPr>
          <p:cNvPr id="17" name="Shape 11"/>
          <p:cNvSpPr/>
          <p:nvPr/>
        </p:nvSpPr>
        <p:spPr>
          <a:xfrm>
            <a:off x="285750" y="442912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42900" y="4486275"/>
            <a:ext cx="100013" cy="100013"/>
          </a:xfrm>
          <a:prstGeom prst="rect">
            <a:avLst/>
          </a:prstGeom>
        </p:spPr>
      </p:pic>
      <p:sp>
        <p:nvSpPr>
          <p:cNvPr id="19" name="Text 12"/>
          <p:cNvSpPr/>
          <p:nvPr/>
        </p:nvSpPr>
        <p:spPr>
          <a:xfrm>
            <a:off x="607219" y="4429125"/>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Services administratifs avec accès aux réglementations et procédures togolaises </a:t>
            </a:r>
            <a:endParaRPr lang="en-US" sz="942" dirty="0"/>
          </a:p>
        </p:txBody>
      </p:sp>
      <p:sp>
        <p:nvSpPr>
          <p:cNvPr id="20" name="Shape 13"/>
          <p:cNvSpPr/>
          <p:nvPr/>
        </p:nvSpPr>
        <p:spPr>
          <a:xfrm>
            <a:off x="4679156" y="1510903"/>
            <a:ext cx="4179094" cy="2857500"/>
          </a:xfrm>
          <a:prstGeom prst="rect">
            <a:avLst/>
          </a:prstGeom>
          <a:solidFill>
            <a:srgbClr val="FFFFFF">
              <a:alpha val="10000"/>
            </a:srgbClr>
          </a:solidFill>
          <a:ln/>
        </p:spPr>
      </p:sp>
      <p:sp>
        <p:nvSpPr>
          <p:cNvPr id="21" name="Text 14"/>
          <p:cNvSpPr/>
          <p:nvPr/>
        </p:nvSpPr>
        <p:spPr>
          <a:xfrm>
            <a:off x="285750" y="531495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2" name="Text 15"/>
          <p:cNvSpPr/>
          <p:nvPr/>
        </p:nvSpPr>
        <p:spPr>
          <a:xfrm>
            <a:off x="8020534" y="5314950"/>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6 - 6/10</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22094"/>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Comparaison avec les BD Traditionnelles</a:t>
            </a:r>
            <a:endParaRPr lang="en-US" sz="2025" dirty="0"/>
          </a:p>
        </p:txBody>
      </p:sp>
      <p:sp>
        <p:nvSpPr>
          <p:cNvPr id="4" name="Shape 1"/>
          <p:cNvSpPr/>
          <p:nvPr/>
        </p:nvSpPr>
        <p:spPr>
          <a:xfrm>
            <a:off x="285750" y="957263"/>
            <a:ext cx="4179094" cy="1764506"/>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Bases Vectorielles vs Relationnelles</a:t>
            </a:r>
            <a:endParaRPr lang="en-US" sz="1575" dirty="0"/>
          </a:p>
        </p:txBody>
      </p:sp>
      <p:sp>
        <p:nvSpPr>
          <p:cNvPr id="6" name="Text 3"/>
          <p:cNvSpPr/>
          <p:nvPr/>
        </p:nvSpPr>
        <p:spPr>
          <a:xfrm>
            <a:off x="428625" y="1507331"/>
            <a:ext cx="3893344" cy="1071563"/>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bases de données vectorielles offrent des avantages significatifs pour certains cas d'usage, particulièrement pour la recherche sémantique et les applications d'IA, tout en complétant les bases de données relationnelles traditionnelles.</a:t>
            </a:r>
            <a:endParaRPr lang="en-US" sz="1046" dirty="0"/>
          </a:p>
        </p:txBody>
      </p:sp>
      <p:sp>
        <p:nvSpPr>
          <p:cNvPr id="7" name="Text 4"/>
          <p:cNvSpPr/>
          <p:nvPr/>
        </p:nvSpPr>
        <p:spPr>
          <a:xfrm>
            <a:off x="285750" y="2936081"/>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Différences Clés</a:t>
            </a:r>
            <a:endParaRPr lang="en-US" sz="1350" dirty="0"/>
          </a:p>
        </p:txBody>
      </p:sp>
      <p:sp>
        <p:nvSpPr>
          <p:cNvPr id="8" name="Shape 5"/>
          <p:cNvSpPr/>
          <p:nvPr/>
        </p:nvSpPr>
        <p:spPr>
          <a:xfrm>
            <a:off x="285750" y="3336131"/>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42900" y="3393281"/>
            <a:ext cx="100013" cy="100013"/>
          </a:xfrm>
          <a:prstGeom prst="rect">
            <a:avLst/>
          </a:prstGeom>
        </p:spPr>
      </p:pic>
      <p:sp>
        <p:nvSpPr>
          <p:cNvPr id="10" name="Text 6"/>
          <p:cNvSpPr/>
          <p:nvPr/>
        </p:nvSpPr>
        <p:spPr>
          <a:xfrm>
            <a:off x="607219" y="3336131"/>
            <a:ext cx="2679381"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Recherche par similarité vs recherche exacte </a:t>
            </a:r>
            <a:endParaRPr lang="en-US" sz="942" dirty="0"/>
          </a:p>
        </p:txBody>
      </p:sp>
      <p:sp>
        <p:nvSpPr>
          <p:cNvPr id="11" name="Shape 7"/>
          <p:cNvSpPr/>
          <p:nvPr/>
        </p:nvSpPr>
        <p:spPr>
          <a:xfrm>
            <a:off x="285750" y="3657600"/>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36649" y="3714750"/>
            <a:ext cx="112514" cy="100013"/>
          </a:xfrm>
          <a:prstGeom prst="rect">
            <a:avLst/>
          </a:prstGeom>
        </p:spPr>
      </p:pic>
      <p:sp>
        <p:nvSpPr>
          <p:cNvPr id="13" name="Text 8"/>
          <p:cNvSpPr/>
          <p:nvPr/>
        </p:nvSpPr>
        <p:spPr>
          <a:xfrm>
            <a:off x="607219" y="3657600"/>
            <a:ext cx="2899274"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Structure non-relationnelle vs tables et relations </a:t>
            </a:r>
            <a:endParaRPr lang="en-US" sz="942" dirty="0"/>
          </a:p>
        </p:txBody>
      </p:sp>
      <p:sp>
        <p:nvSpPr>
          <p:cNvPr id="14" name="Shape 9"/>
          <p:cNvSpPr/>
          <p:nvPr/>
        </p:nvSpPr>
        <p:spPr>
          <a:xfrm>
            <a:off x="285750" y="3979069"/>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55402" y="4036219"/>
            <a:ext cx="75009" cy="100013"/>
          </a:xfrm>
          <a:prstGeom prst="rect">
            <a:avLst/>
          </a:prstGeom>
        </p:spPr>
      </p:pic>
      <p:sp>
        <p:nvSpPr>
          <p:cNvPr id="16" name="Text 10"/>
          <p:cNvSpPr/>
          <p:nvPr/>
        </p:nvSpPr>
        <p:spPr>
          <a:xfrm>
            <a:off x="607219" y="3979069"/>
            <a:ext cx="2961252"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Données non structurées vs données structurées </a:t>
            </a:r>
            <a:endParaRPr lang="en-US" sz="942" dirty="0"/>
          </a:p>
        </p:txBody>
      </p:sp>
      <p:sp>
        <p:nvSpPr>
          <p:cNvPr id="17" name="Shape 11"/>
          <p:cNvSpPr/>
          <p:nvPr/>
        </p:nvSpPr>
        <p:spPr>
          <a:xfrm>
            <a:off x="285750" y="4300538"/>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6649" y="4357688"/>
            <a:ext cx="112514" cy="100013"/>
          </a:xfrm>
          <a:prstGeom prst="rect">
            <a:avLst/>
          </a:prstGeom>
        </p:spPr>
      </p:pic>
      <p:sp>
        <p:nvSpPr>
          <p:cNvPr id="19" name="Text 12"/>
          <p:cNvSpPr/>
          <p:nvPr/>
        </p:nvSpPr>
        <p:spPr>
          <a:xfrm>
            <a:off x="607219" y="4300538"/>
            <a:ext cx="294685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Optimisées pour la recherche sémantique rapide </a:t>
            </a:r>
            <a:endParaRPr lang="en-US" sz="942" dirty="0"/>
          </a:p>
        </p:txBody>
      </p:sp>
      <p:sp>
        <p:nvSpPr>
          <p:cNvPr id="20" name="Shape 13"/>
          <p:cNvSpPr/>
          <p:nvPr/>
        </p:nvSpPr>
        <p:spPr>
          <a:xfrm>
            <a:off x="4679156" y="1360884"/>
            <a:ext cx="4179094" cy="2857500"/>
          </a:xfrm>
          <a:prstGeom prst="rect">
            <a:avLst/>
          </a:prstGeom>
          <a:solidFill>
            <a:srgbClr val="FFFFFF">
              <a:alpha val="10000"/>
            </a:srgbClr>
          </a:solidFill>
          <a:ln/>
        </p:spPr>
      </p:sp>
      <p:sp>
        <p:nvSpPr>
          <p:cNvPr id="21" name="Text 14"/>
          <p:cNvSpPr/>
          <p:nvPr/>
        </p:nvSpPr>
        <p:spPr>
          <a:xfrm>
            <a:off x="285750" y="5014913"/>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2" name="Text 15"/>
          <p:cNvSpPr/>
          <p:nvPr/>
        </p:nvSpPr>
        <p:spPr>
          <a:xfrm>
            <a:off x="8020534" y="5014913"/>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6 - 7/10</a:t>
            </a:r>
            <a:endParaRPr lang="en-US" sz="8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Démonstration Pratique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Mise en Œuvre d'un Système RAG</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Voyons comment implémenter un système RAG simple pour répondre à des questions sur l'agriculture togolaise, en utilisant une base de données vectorielle pour stocker et récupérer des informations pertinentes.</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Étapes de la Démonstration</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55402" y="3178969"/>
            <a:ext cx="75009" cy="100013"/>
          </a:xfrm>
          <a:prstGeom prst="rect">
            <a:avLst/>
          </a:prstGeom>
        </p:spPr>
      </p:pic>
      <p:sp>
        <p:nvSpPr>
          <p:cNvPr id="10" name="Text 6"/>
          <p:cNvSpPr/>
          <p:nvPr/>
        </p:nvSpPr>
        <p:spPr>
          <a:xfrm>
            <a:off x="607219" y="3121819"/>
            <a:ext cx="323592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Préparation des documents sur l'agriculture togolaise </a:t>
            </a:r>
            <a:endParaRPr lang="en-US" sz="942" dirty="0"/>
          </a:p>
        </p:txBody>
      </p:sp>
      <p:sp>
        <p:nvSpPr>
          <p:cNvPr id="11" name="Shape 7"/>
          <p:cNvSpPr/>
          <p:nvPr/>
        </p:nvSpPr>
        <p:spPr>
          <a:xfrm>
            <a:off x="285750" y="344328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49151" y="3500438"/>
            <a:ext cx="87511" cy="100013"/>
          </a:xfrm>
          <a:prstGeom prst="rect">
            <a:avLst/>
          </a:prstGeom>
        </p:spPr>
      </p:pic>
      <p:sp>
        <p:nvSpPr>
          <p:cNvPr id="13" name="Text 8"/>
          <p:cNvSpPr/>
          <p:nvPr/>
        </p:nvSpPr>
        <p:spPr>
          <a:xfrm>
            <a:off x="607219" y="3443288"/>
            <a:ext cx="2824181"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Création des embeddings et stockage vectoriel </a:t>
            </a:r>
            <a:endParaRPr lang="en-US" sz="942" dirty="0"/>
          </a:p>
        </p:txBody>
      </p:sp>
      <p:sp>
        <p:nvSpPr>
          <p:cNvPr id="14" name="Shape 9"/>
          <p:cNvSpPr/>
          <p:nvPr/>
        </p:nvSpPr>
        <p:spPr>
          <a:xfrm>
            <a:off x="285750" y="376475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3821906"/>
            <a:ext cx="100013" cy="100013"/>
          </a:xfrm>
          <a:prstGeom prst="rect">
            <a:avLst/>
          </a:prstGeom>
        </p:spPr>
      </p:pic>
      <p:sp>
        <p:nvSpPr>
          <p:cNvPr id="16" name="Text 10"/>
          <p:cNvSpPr/>
          <p:nvPr/>
        </p:nvSpPr>
        <p:spPr>
          <a:xfrm>
            <a:off x="607219" y="3764756"/>
            <a:ext cx="2210433"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Recherche par similarité sémantique </a:t>
            </a:r>
            <a:endParaRPr lang="en-US" sz="942" dirty="0"/>
          </a:p>
        </p:txBody>
      </p:sp>
      <p:sp>
        <p:nvSpPr>
          <p:cNvPr id="17" name="Shape 11"/>
          <p:cNvSpPr/>
          <p:nvPr/>
        </p:nvSpPr>
        <p:spPr>
          <a:xfrm>
            <a:off x="285750" y="408622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0398" y="4143375"/>
            <a:ext cx="125016" cy="100013"/>
          </a:xfrm>
          <a:prstGeom prst="rect">
            <a:avLst/>
          </a:prstGeom>
        </p:spPr>
      </p:pic>
      <p:sp>
        <p:nvSpPr>
          <p:cNvPr id="19" name="Text 12"/>
          <p:cNvSpPr/>
          <p:nvPr/>
        </p:nvSpPr>
        <p:spPr>
          <a:xfrm>
            <a:off x="607219" y="4086225"/>
            <a:ext cx="3678138"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Génération de réponses basées sur les documents récupérés </a:t>
            </a:r>
            <a:endParaRPr lang="en-US" sz="942" dirty="0"/>
          </a:p>
        </p:txBody>
      </p:sp>
      <p:sp>
        <p:nvSpPr>
          <p:cNvPr id="20" name="Shape 13"/>
          <p:cNvSpPr/>
          <p:nvPr/>
        </p:nvSpPr>
        <p:spPr>
          <a:xfrm>
            <a:off x="4679156" y="1278731"/>
            <a:ext cx="4179094" cy="2857500"/>
          </a:xfrm>
          <a:prstGeom prst="rect">
            <a:avLst/>
          </a:prstGeom>
          <a:solidFill>
            <a:srgbClr val="FFFFFF">
              <a:alpha val="10000"/>
            </a:srgbClr>
          </a:solidFill>
          <a:ln/>
        </p:spPr>
      </p:sp>
      <p:pic>
        <p:nvPicPr>
          <p:cNvPr id="21" name="Image 5" descr="preencoded.png">    </p:cNvPr>
          <p:cNvPicPr>
            <a:picLocks noChangeAspect="1"/>
          </p:cNvPicPr>
          <p:nvPr/>
        </p:nvPicPr>
        <p:blipFill>
          <a:blip r:embed="rId6"/>
          <a:stretch>
            <a:fillRect/>
          </a:stretch>
        </p:blipFill>
        <p:spPr>
          <a:xfrm>
            <a:off x="4822031" y="1421606"/>
            <a:ext cx="3893344" cy="2571750"/>
          </a:xfrm>
          <a:prstGeom prst="rect">
            <a:avLst/>
          </a:prstGeom>
        </p:spPr>
      </p:pic>
      <p:sp>
        <p:nvSpPr>
          <p:cNvPr id="22" name="Text 14"/>
          <p:cNvSpPr/>
          <p:nvPr/>
        </p:nvSpPr>
        <p:spPr>
          <a:xfrm>
            <a:off x="285750" y="48648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3" name="Text 15"/>
          <p:cNvSpPr/>
          <p:nvPr/>
        </p:nvSpPr>
        <p:spPr>
          <a:xfrm>
            <a:off x="8020534" y="48648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6 - 8/10</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2213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Exercice: Conception d'un Système RAG</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Travail en Groupe</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Dans cet exercice pratique, vous allez concevoir un système RAG adapté à un cas d'usage spécifique au Togo, en identifiant les sources de données pertinentes et en planifiant l'architecture du système.</a:t>
            </a:r>
            <a:endParaRPr lang="en-US" sz="1046" dirty="0"/>
          </a:p>
        </p:txBody>
      </p:sp>
      <p:sp>
        <p:nvSpPr>
          <p:cNvPr id="7" name="Text 4"/>
          <p:cNvSpPr/>
          <p:nvPr/>
        </p:nvSpPr>
        <p:spPr>
          <a:xfrm>
            <a:off x="285750" y="2721769"/>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Instructions</a:t>
            </a:r>
            <a:endParaRPr lang="en-US" sz="1350" dirty="0"/>
          </a:p>
        </p:txBody>
      </p:sp>
      <p:sp>
        <p:nvSpPr>
          <p:cNvPr id="8" name="Shape 5"/>
          <p:cNvSpPr/>
          <p:nvPr/>
        </p:nvSpPr>
        <p:spPr>
          <a:xfrm>
            <a:off x="285750" y="3121819"/>
            <a:ext cx="214313" cy="214313"/>
          </a:xfrm>
          <a:prstGeom prst="ellipse">
            <a:avLst/>
          </a:prstGeom>
          <a:solidFill>
            <a:srgbClr val="4299E1">
              <a:alpha val="20000"/>
            </a:srgbClr>
          </a:solidFill>
          <a:ln/>
        </p:spPr>
      </p:sp>
      <p:pic>
        <p:nvPicPr>
          <p:cNvPr id="9" name="Image 1" descr="preencoded.png">    </p:cNvPr>
          <p:cNvPicPr>
            <a:picLocks noChangeAspect="1"/>
          </p:cNvPicPr>
          <p:nvPr/>
        </p:nvPicPr>
        <p:blipFill>
          <a:blip r:embed="rId2"/>
          <a:stretch>
            <a:fillRect/>
          </a:stretch>
        </p:blipFill>
        <p:spPr>
          <a:xfrm>
            <a:off x="330398" y="3178969"/>
            <a:ext cx="125016" cy="100013"/>
          </a:xfrm>
          <a:prstGeom prst="rect">
            <a:avLst/>
          </a:prstGeom>
        </p:spPr>
      </p:pic>
      <p:sp>
        <p:nvSpPr>
          <p:cNvPr id="10" name="Text 6"/>
          <p:cNvSpPr/>
          <p:nvPr/>
        </p:nvSpPr>
        <p:spPr>
          <a:xfrm>
            <a:off x="607219" y="3121819"/>
            <a:ext cx="2307264"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Formez des groupes de 3-4 personnes </a:t>
            </a:r>
            <a:endParaRPr lang="en-US" sz="942" dirty="0"/>
          </a:p>
        </p:txBody>
      </p:sp>
      <p:sp>
        <p:nvSpPr>
          <p:cNvPr id="11" name="Shape 7"/>
          <p:cNvSpPr/>
          <p:nvPr/>
        </p:nvSpPr>
        <p:spPr>
          <a:xfrm>
            <a:off x="285750" y="3443288"/>
            <a:ext cx="214313" cy="214313"/>
          </a:xfrm>
          <a:prstGeom prst="ellipse">
            <a:avLst/>
          </a:prstGeom>
          <a:solidFill>
            <a:srgbClr val="4299E1">
              <a:alpha val="20000"/>
            </a:srgbClr>
          </a:solidFill>
          <a:ln/>
        </p:spPr>
      </p:sp>
      <p:pic>
        <p:nvPicPr>
          <p:cNvPr id="12" name="Image 2" descr="preencoded.png">    </p:cNvPr>
          <p:cNvPicPr>
            <a:picLocks noChangeAspect="1"/>
          </p:cNvPicPr>
          <p:nvPr/>
        </p:nvPicPr>
        <p:blipFill>
          <a:blip r:embed="rId3"/>
          <a:stretch>
            <a:fillRect/>
          </a:stretch>
        </p:blipFill>
        <p:spPr>
          <a:xfrm>
            <a:off x="355402" y="3500438"/>
            <a:ext cx="75009" cy="100013"/>
          </a:xfrm>
          <a:prstGeom prst="rect">
            <a:avLst/>
          </a:prstGeom>
        </p:spPr>
      </p:pic>
      <p:sp>
        <p:nvSpPr>
          <p:cNvPr id="13" name="Text 8"/>
          <p:cNvSpPr/>
          <p:nvPr/>
        </p:nvSpPr>
        <p:spPr>
          <a:xfrm>
            <a:off x="607219" y="3443288"/>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Choisissez un secteur (santé, éducation, agriculture, administration) </a:t>
            </a:r>
            <a:endParaRPr lang="en-US" sz="942" dirty="0"/>
          </a:p>
        </p:txBody>
      </p:sp>
      <p:sp>
        <p:nvSpPr>
          <p:cNvPr id="14" name="Shape 9"/>
          <p:cNvSpPr/>
          <p:nvPr/>
        </p:nvSpPr>
        <p:spPr>
          <a:xfrm>
            <a:off x="285750" y="3936206"/>
            <a:ext cx="214313" cy="214313"/>
          </a:xfrm>
          <a:prstGeom prst="ellipse">
            <a:avLst/>
          </a:prstGeom>
          <a:solidFill>
            <a:srgbClr val="4299E1">
              <a:alpha val="20000"/>
            </a:srgbClr>
          </a:solidFill>
          <a:ln/>
        </p:spPr>
      </p:sp>
      <p:pic>
        <p:nvPicPr>
          <p:cNvPr id="15" name="Image 3" descr="preencoded.png">    </p:cNvPr>
          <p:cNvPicPr>
            <a:picLocks noChangeAspect="1"/>
          </p:cNvPicPr>
          <p:nvPr/>
        </p:nvPicPr>
        <p:blipFill>
          <a:blip r:embed="rId4"/>
          <a:stretch>
            <a:fillRect/>
          </a:stretch>
        </p:blipFill>
        <p:spPr>
          <a:xfrm>
            <a:off x="342900" y="3993356"/>
            <a:ext cx="100013" cy="100013"/>
          </a:xfrm>
          <a:prstGeom prst="rect">
            <a:avLst/>
          </a:prstGeom>
        </p:spPr>
      </p:pic>
      <p:sp>
        <p:nvSpPr>
          <p:cNvPr id="16" name="Text 10"/>
          <p:cNvSpPr/>
          <p:nvPr/>
        </p:nvSpPr>
        <p:spPr>
          <a:xfrm>
            <a:off x="607219" y="3936206"/>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Concevez un système RAG pour résoudre un problème spécifique </a:t>
            </a:r>
            <a:endParaRPr lang="en-US" sz="942" dirty="0"/>
          </a:p>
        </p:txBody>
      </p:sp>
      <p:sp>
        <p:nvSpPr>
          <p:cNvPr id="17" name="Shape 11"/>
          <p:cNvSpPr/>
          <p:nvPr/>
        </p:nvSpPr>
        <p:spPr>
          <a:xfrm>
            <a:off x="285750" y="4429125"/>
            <a:ext cx="214313" cy="214313"/>
          </a:xfrm>
          <a:prstGeom prst="ellipse">
            <a:avLst/>
          </a:prstGeom>
          <a:solidFill>
            <a:srgbClr val="4299E1">
              <a:alpha val="20000"/>
            </a:srgbClr>
          </a:solidFill>
          <a:ln/>
        </p:spPr>
      </p:sp>
      <p:pic>
        <p:nvPicPr>
          <p:cNvPr id="18" name="Image 4" descr="preencoded.png">    </p:cNvPr>
          <p:cNvPicPr>
            <a:picLocks noChangeAspect="1"/>
          </p:cNvPicPr>
          <p:nvPr/>
        </p:nvPicPr>
        <p:blipFill>
          <a:blip r:embed="rId5"/>
          <a:stretch>
            <a:fillRect/>
          </a:stretch>
        </p:blipFill>
        <p:spPr>
          <a:xfrm>
            <a:off x="330398" y="4486275"/>
            <a:ext cx="125016" cy="100013"/>
          </a:xfrm>
          <a:prstGeom prst="rect">
            <a:avLst/>
          </a:prstGeom>
        </p:spPr>
      </p:pic>
      <p:sp>
        <p:nvSpPr>
          <p:cNvPr id="19" name="Text 12"/>
          <p:cNvSpPr/>
          <p:nvPr/>
        </p:nvSpPr>
        <p:spPr>
          <a:xfrm>
            <a:off x="607219" y="4429125"/>
            <a:ext cx="3857625" cy="385763"/>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Préparez une présentation de 5 minutes pour partager votre solution </a:t>
            </a:r>
            <a:endParaRPr lang="en-US" sz="942" dirty="0"/>
          </a:p>
        </p:txBody>
      </p:sp>
      <p:sp>
        <p:nvSpPr>
          <p:cNvPr id="20" name="Shape 13"/>
          <p:cNvSpPr/>
          <p:nvPr/>
        </p:nvSpPr>
        <p:spPr>
          <a:xfrm>
            <a:off x="4679156" y="1510903"/>
            <a:ext cx="4179094" cy="2857500"/>
          </a:xfrm>
          <a:prstGeom prst="rect">
            <a:avLst/>
          </a:prstGeom>
          <a:solidFill>
            <a:srgbClr val="FFFFFF">
              <a:alpha val="10000"/>
            </a:srgbClr>
          </a:solidFill>
          <a:ln/>
        </p:spPr>
      </p:sp>
      <p:sp>
        <p:nvSpPr>
          <p:cNvPr id="21" name="Text 14"/>
          <p:cNvSpPr/>
          <p:nvPr/>
        </p:nvSpPr>
        <p:spPr>
          <a:xfrm>
            <a:off x="285750" y="531495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2" name="Text 15"/>
          <p:cNvSpPr/>
          <p:nvPr/>
        </p:nvSpPr>
        <p:spPr>
          <a:xfrm>
            <a:off x="8020534" y="5314950"/>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6 - 9/10</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2025-07-17T16:57:48Z</dcterms:created>
  <dcterms:modified xsi:type="dcterms:W3CDTF">2025-07-17T16:57:48Z</dcterms:modified>
</cp:coreProperties>
</file>